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2" r:id="rId2"/>
    <p:sldId id="263" r:id="rId3"/>
    <p:sldId id="257" r:id="rId4"/>
    <p:sldId id="256" r:id="rId5"/>
    <p:sldId id="264" r:id="rId6"/>
    <p:sldId id="265" r:id="rId7"/>
    <p:sldId id="258" r:id="rId8"/>
    <p:sldId id="259" r:id="rId9"/>
    <p:sldId id="260" r:id="rId10"/>
    <p:sldId id="266" r:id="rId11"/>
    <p:sldId id="267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9AFB7-B589-FB47-8E41-300A7B5EDD7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B527D-E007-0540-B4B0-C41AA110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39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F2B78-6738-4612-967F-4E0A22B1F19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4B1E-5B58-9E4F-B45A-78B9A786CF71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257F-04B4-D949-8A65-6A4832E7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7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4B1E-5B58-9E4F-B45A-78B9A786CF71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257F-04B4-D949-8A65-6A4832E7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2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4B1E-5B58-9E4F-B45A-78B9A786CF71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257F-04B4-D949-8A65-6A4832E7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6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4B1E-5B58-9E4F-B45A-78B9A786CF71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257F-04B4-D949-8A65-6A4832E7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8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4B1E-5B58-9E4F-B45A-78B9A786CF71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257F-04B4-D949-8A65-6A4832E7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2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4B1E-5B58-9E4F-B45A-78B9A786CF71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257F-04B4-D949-8A65-6A4832E7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1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4B1E-5B58-9E4F-B45A-78B9A786CF71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257F-04B4-D949-8A65-6A4832E7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95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4B1E-5B58-9E4F-B45A-78B9A786CF71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257F-04B4-D949-8A65-6A4832E7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7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4B1E-5B58-9E4F-B45A-78B9A786CF71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257F-04B4-D949-8A65-6A4832E7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0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4B1E-5B58-9E4F-B45A-78B9A786CF71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257F-04B4-D949-8A65-6A4832E7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2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4B1E-5B58-9E4F-B45A-78B9A786CF71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257F-04B4-D949-8A65-6A4832E7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2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B1E-5B58-9E4F-B45A-78B9A786CF71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1257F-04B4-D949-8A65-6A4832E7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1375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Adult CF Clinic Introduction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31431"/>
            <a:ext cx="947085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George M. Solomon, MD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Assistant Professor of Medicine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Adult CF Center Director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Associate Scientist </a:t>
            </a:r>
            <a:r>
              <a:rPr lang="mr-IN" sz="2000" dirty="0">
                <a:latin typeface="Arial"/>
                <a:cs typeface="Arial"/>
              </a:rPr>
              <a:t>–</a:t>
            </a:r>
            <a:r>
              <a:rPr lang="en-US" sz="2000" dirty="0">
                <a:latin typeface="Arial"/>
                <a:cs typeface="Arial"/>
              </a:rPr>
              <a:t> Gregory Fleming James CF Center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Associate Program Director </a:t>
            </a:r>
            <a:r>
              <a:rPr lang="mr-IN" sz="2000" dirty="0">
                <a:latin typeface="Arial"/>
                <a:cs typeface="Arial"/>
              </a:rPr>
              <a:t>–</a:t>
            </a:r>
            <a:r>
              <a:rPr lang="en-US" sz="2000" dirty="0">
                <a:latin typeface="Arial"/>
                <a:cs typeface="Arial"/>
              </a:rPr>
              <a:t> UAB Pulmonary and Critical Care Medicine Fellowship</a:t>
            </a:r>
          </a:p>
          <a:p>
            <a:pPr algn="ctr"/>
            <a:endParaRPr lang="en-US" sz="2400" b="1" dirty="0">
              <a:latin typeface="Arial"/>
              <a:cs typeface="Arial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COVID19 Updates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May 4, 2020</a:t>
            </a:r>
          </a:p>
          <a:p>
            <a:pPr algn="ctr"/>
            <a:endParaRPr lang="en-US" sz="2400" b="1" dirty="0">
              <a:latin typeface="Arial"/>
              <a:cs typeface="Arial"/>
            </a:endParaRPr>
          </a:p>
          <a:p>
            <a:pPr algn="ctr"/>
            <a:endParaRPr lang="en-US" sz="2400" b="1" dirty="0">
              <a:latin typeface="Arial"/>
              <a:cs typeface="Arial"/>
            </a:endParaRPr>
          </a:p>
          <a:p>
            <a:pPr algn="ctr"/>
            <a:endParaRPr lang="en-US" sz="2400" b="1" dirty="0">
              <a:latin typeface="Arial"/>
              <a:cs typeface="Arial"/>
            </a:endParaRPr>
          </a:p>
          <a:p>
            <a:pPr algn="ctr"/>
            <a:endParaRPr lang="en-US" sz="2400" b="1" dirty="0"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0781" y="5404503"/>
            <a:ext cx="5970570" cy="1236019"/>
            <a:chOff x="1620781" y="5248159"/>
            <a:chExt cx="5970570" cy="1236019"/>
          </a:xfrm>
        </p:grpSpPr>
        <p:grpSp>
          <p:nvGrpSpPr>
            <p:cNvPr id="13" name="Group 12"/>
            <p:cNvGrpSpPr/>
            <p:nvPr/>
          </p:nvGrpSpPr>
          <p:grpSpPr>
            <a:xfrm>
              <a:off x="5645451" y="5248159"/>
              <a:ext cx="1945900" cy="1236019"/>
              <a:chOff x="5395802" y="4884438"/>
              <a:chExt cx="2169436" cy="1483591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395802" y="4884438"/>
                <a:ext cx="2086975" cy="1391120"/>
                <a:chOff x="4758533" y="5013727"/>
                <a:chExt cx="2086975" cy="139112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4758533" y="5013727"/>
                  <a:ext cx="0" cy="139112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15960"/>
                <a:stretch/>
              </p:blipFill>
              <p:spPr>
                <a:xfrm>
                  <a:off x="4925363" y="5043825"/>
                  <a:ext cx="1920145" cy="950976"/>
                </a:xfrm>
                <a:prstGeom prst="rect">
                  <a:avLst/>
                </a:prstGeom>
              </p:spPr>
            </p:pic>
          </p:grpSp>
          <p:sp>
            <p:nvSpPr>
              <p:cNvPr id="16" name="TextBox 15"/>
              <p:cNvSpPr txBox="1"/>
              <p:nvPr/>
            </p:nvSpPr>
            <p:spPr>
              <a:xfrm>
                <a:off x="5485536" y="5813893"/>
                <a:ext cx="2079702" cy="55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1200" dirty="0">
                    <a:solidFill>
                      <a:prstClr val="black"/>
                    </a:solidFill>
                    <a:latin typeface="Calibri"/>
                    <a:cs typeface="Calibri"/>
                  </a:rPr>
                  <a:t>Gregory Fleming James Cystic Fibrosis Center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620781" y="5305773"/>
              <a:ext cx="3834011" cy="986870"/>
              <a:chOff x="298449" y="4318903"/>
              <a:chExt cx="3834011" cy="98687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68300" y="4936441"/>
                <a:ext cx="355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alisto MT" panose="02040603050505030304" pitchFamily="18" charset="0"/>
                  </a:rPr>
                  <a:t>Adult Cystic Fibrosis Clinic</a:t>
                </a:r>
              </a:p>
            </p:txBody>
          </p:sp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480"/>
              <a:stretch/>
            </p:blipFill>
            <p:spPr bwMode="auto">
              <a:xfrm>
                <a:off x="298449" y="4318903"/>
                <a:ext cx="3834011" cy="595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42568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21" y="256406"/>
            <a:ext cx="4211486" cy="62392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56013" y="6310979"/>
            <a:ext cx="2497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Nature</a:t>
            </a:r>
            <a:r>
              <a:rPr lang="en-US" sz="2000" dirty="0"/>
              <a:t> 30 April 20202</a:t>
            </a:r>
          </a:p>
        </p:txBody>
      </p:sp>
    </p:spTree>
    <p:extLst>
      <p:ext uri="{BB962C8B-B14F-4D97-AF65-F5344CB8AC3E}">
        <p14:creationId xmlns:p14="http://schemas.microsoft.com/office/powerpoint/2010/main" val="3610915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6013" y="6310979"/>
            <a:ext cx="2497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Nature</a:t>
            </a:r>
            <a:r>
              <a:rPr lang="en-US" sz="2000" dirty="0"/>
              <a:t> 30 April 20202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33" y="2013642"/>
            <a:ext cx="3342778" cy="2745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685" y="690425"/>
            <a:ext cx="25146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45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6013" y="6310979"/>
            <a:ext cx="2497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Nature</a:t>
            </a:r>
            <a:r>
              <a:rPr lang="en-US" sz="2000" dirty="0"/>
              <a:t> 30 April 20202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955800"/>
            <a:ext cx="4876800" cy="29337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Some Vaccines Use the DNA/RNA of the Virus to Stimulate the Immune Response</a:t>
            </a:r>
          </a:p>
        </p:txBody>
      </p:sp>
    </p:spTree>
    <p:extLst>
      <p:ext uri="{BB962C8B-B14F-4D97-AF65-F5344CB8AC3E}">
        <p14:creationId xmlns:p14="http://schemas.microsoft.com/office/powerpoint/2010/main" val="3427664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30273" y="5957036"/>
            <a:ext cx="172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Nature</a:t>
            </a:r>
            <a:r>
              <a:rPr lang="en-US" sz="2000" dirty="0"/>
              <a:t> 30 April 20202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072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Some Vaccines Use Other Viruses or Proteins to Inject DNA directly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57440"/>
            <a:ext cx="5910404" cy="534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03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F81BD"/>
                </a:solidFill>
              </a:rPr>
              <a:t>Am I at Risk?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000"/>
            <a:ext cx="8229600" cy="4525963"/>
          </a:xfrm>
        </p:spPr>
        <p:txBody>
          <a:bodyPr/>
          <a:lstStyle/>
          <a:p>
            <a:r>
              <a:rPr lang="en-US" dirty="0"/>
              <a:t>It’s unclear if PCD poses a </a:t>
            </a:r>
            <a:r>
              <a:rPr lang="en-US" dirty="0" err="1"/>
              <a:t>signficant</a:t>
            </a:r>
            <a:r>
              <a:rPr lang="en-US" dirty="0"/>
              <a:t> risk but we do know that worsening lung disease is very detrimental to people with chronic lung diseases already!</a:t>
            </a:r>
          </a:p>
          <a:p>
            <a:r>
              <a:rPr lang="en-US" dirty="0"/>
              <a:t>A small CF study suggested low rates of infection and mild illness but cannot conclude that bronchiectasis illnesses are protective!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96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F81BD"/>
                </a:solidFill>
              </a:rPr>
              <a:t>What You should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/>
              <a:t>Stay Close to Home and socially distant</a:t>
            </a:r>
          </a:p>
          <a:p>
            <a:r>
              <a:rPr lang="en-US" dirty="0"/>
              <a:t>Extend these measures well beyond what state/local officials</a:t>
            </a:r>
          </a:p>
          <a:p>
            <a:r>
              <a:rPr lang="en-US" dirty="0"/>
              <a:t>Await contact tracing and other advanced mitigation efforts before you return to usual day to day activities</a:t>
            </a:r>
          </a:p>
        </p:txBody>
      </p:sp>
      <p:pic>
        <p:nvPicPr>
          <p:cNvPr id="4" name="Picture 3" descr="banner_tcm1055-4243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47" y="4639268"/>
            <a:ext cx="4901060" cy="204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6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st_crop_9a8390f2c2b0d28dc982_mini_magick20200504-8005-1st5gn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" b="759"/>
          <a:stretch>
            <a:fillRect/>
          </a:stretch>
        </p:blipFill>
        <p:spPr>
          <a:xfrm>
            <a:off x="240406" y="794743"/>
            <a:ext cx="8750569" cy="4812476"/>
          </a:xfrm>
        </p:spPr>
      </p:pic>
    </p:spTree>
    <p:extLst>
      <p:ext uri="{BB962C8B-B14F-4D97-AF65-F5344CB8AC3E}">
        <p14:creationId xmlns:p14="http://schemas.microsoft.com/office/powerpoint/2010/main" val="2338658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onavirus-structure1-1-21-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300"/>
            <a:ext cx="9144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7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_vir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83" y="1167668"/>
            <a:ext cx="6918131" cy="461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05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0507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2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677" y="192243"/>
            <a:ext cx="6201640" cy="5734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55855" y="6119336"/>
            <a:ext cx="710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Smith &amp; McCullers 2014; Current Topics in Microbiology and Immunology</a:t>
            </a:r>
          </a:p>
        </p:txBody>
      </p:sp>
    </p:spTree>
    <p:extLst>
      <p:ext uri="{BB962C8B-B14F-4D97-AF65-F5344CB8AC3E}">
        <p14:creationId xmlns:p14="http://schemas.microsoft.com/office/powerpoint/2010/main" val="2935664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mdesivir-Potential-Repurposed-Drug-Candidate-for-COVID-19-1024x87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00" y="326347"/>
            <a:ext cx="7309530" cy="621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80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Remdesivir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Safe and individually effective in </a:t>
            </a:r>
          </a:p>
          <a:p>
            <a:r>
              <a:rPr lang="en-US" dirty="0"/>
              <a:t>Early RCT data shows improvement in time of recovery and data is close on mortality but not finalized</a:t>
            </a:r>
          </a:p>
          <a:p>
            <a:r>
              <a:rPr lang="en-US" dirty="0"/>
              <a:t>FDA cleared it for use in sick, hospitalized patients</a:t>
            </a:r>
          </a:p>
          <a:p>
            <a:r>
              <a:rPr lang="en-US" dirty="0"/>
              <a:t>Where it’s unclear:</a:t>
            </a:r>
          </a:p>
          <a:p>
            <a:pPr lvl="1"/>
            <a:r>
              <a:rPr lang="en-US" dirty="0"/>
              <a:t>Milder disease</a:t>
            </a:r>
          </a:p>
          <a:p>
            <a:pPr lvl="1"/>
            <a:r>
              <a:rPr lang="en-US" dirty="0"/>
              <a:t>Prophylaxis</a:t>
            </a:r>
          </a:p>
        </p:txBody>
      </p:sp>
    </p:spTree>
    <p:extLst>
      <p:ext uri="{BB962C8B-B14F-4D97-AF65-F5344CB8AC3E}">
        <p14:creationId xmlns:p14="http://schemas.microsoft.com/office/powerpoint/2010/main" val="124393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21987"/>
            <a:ext cx="8229600" cy="1143000"/>
          </a:xfrm>
        </p:spPr>
        <p:txBody>
          <a:bodyPr/>
          <a:lstStyle/>
          <a:p>
            <a:r>
              <a:rPr lang="en-US" dirty="0"/>
              <a:t>Vaccines</a:t>
            </a:r>
          </a:p>
        </p:txBody>
      </p:sp>
    </p:spTree>
    <p:extLst>
      <p:ext uri="{BB962C8B-B14F-4D97-AF65-F5344CB8AC3E}">
        <p14:creationId xmlns:p14="http://schemas.microsoft.com/office/powerpoint/2010/main" val="3276965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241</Words>
  <Application>Microsoft Office PowerPoint</Application>
  <PresentationFormat>On-screen Show (4:3)</PresentationFormat>
  <Paragraphs>36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Calisto MT</vt:lpstr>
      <vt:lpstr>Office Theme</vt:lpstr>
      <vt:lpstr>Adult CF Clinic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Remdesivir</vt:lpstr>
      <vt:lpstr>Vaccines</vt:lpstr>
      <vt:lpstr>PowerPoint Presentation</vt:lpstr>
      <vt:lpstr>PowerPoint Presentation</vt:lpstr>
      <vt:lpstr>Some Vaccines Use the DNA/RNA of the Virus to Stimulate the Immune Response</vt:lpstr>
      <vt:lpstr>Some Vaccines Use Other Viruses or Proteins to Inject DNA directly</vt:lpstr>
      <vt:lpstr>Am I at Risk?</vt:lpstr>
      <vt:lpstr>What You should Do?</vt:lpstr>
    </vt:vector>
  </TitlesOfParts>
  <Company>UAB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Adult CF Clinic Introduction</dc:title>
  <dc:creator>George Solomon</dc:creator>
  <cp:lastModifiedBy>Lynnie</cp:lastModifiedBy>
  <cp:revision>1</cp:revision>
  <dcterms:created xsi:type="dcterms:W3CDTF">2020-05-04T16:37:25Z</dcterms:created>
  <dcterms:modified xsi:type="dcterms:W3CDTF">2020-05-08T19:11:39Z</dcterms:modified>
</cp:coreProperties>
</file>